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61" r:id="rId1"/>
  </p:sldMasterIdLst>
  <p:sldIdLst>
    <p:sldId id="258" r:id="rId2"/>
    <p:sldId id="260" r:id="rId3"/>
    <p:sldId id="261" r:id="rId4"/>
    <p:sldId id="262" r:id="rId5"/>
    <p:sldId id="263" r:id="rId6"/>
    <p:sldId id="269" r:id="rId7"/>
    <p:sldId id="264" r:id="rId8"/>
    <p:sldId id="265" r:id="rId9"/>
    <p:sldId id="266" r:id="rId10"/>
    <p:sldId id="267" r:id="rId11"/>
    <p:sldId id="268"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039" autoAdjust="0"/>
    <p:restoredTop sz="94259" autoAdjust="0"/>
  </p:normalViewPr>
  <p:slideViewPr>
    <p:cSldViewPr snapToGrid="0">
      <p:cViewPr varScale="1">
        <p:scale>
          <a:sx n="69" d="100"/>
          <a:sy n="69" d="100"/>
        </p:scale>
        <p:origin x="-768"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p:txBody>
          <a:bodyPr/>
          <a:lstStyle/>
          <a:p>
            <a:fld id="{9B0EAACB-8E2E-46B7-9DDA-7A2C032D25CC}" type="datetimeFigureOut">
              <a:rPr lang="en-US" smtClean="0"/>
              <a:t>1/9/2021</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9D94853-0D28-47D1-B20D-9208567608C3}" type="slidenum">
              <a:rPr lang="en-US" smtClean="0"/>
              <a:t>‹#›</a:t>
            </a:fld>
            <a:endParaRPr lang="en-US"/>
          </a:p>
        </p:txBody>
      </p:sp>
    </p:spTree>
    <p:extLst>
      <p:ext uri="{BB962C8B-B14F-4D97-AF65-F5344CB8AC3E}">
        <p14:creationId xmlns:p14="http://schemas.microsoft.com/office/powerpoint/2010/main" val="3008881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9B0EAACB-8E2E-46B7-9DDA-7A2C032D25CC}" type="datetimeFigureOut">
              <a:rPr lang="en-US" smtClean="0"/>
              <a:t>1/9/2021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9D94853-0D28-47D1-B20D-9208567608C3}" type="slidenum">
              <a:rPr lang="en-US" smtClean="0"/>
              <a:t>‹#›</a:t>
            </a:fld>
            <a:endParaRPr lang="en-US"/>
          </a:p>
        </p:txBody>
      </p:sp>
    </p:spTree>
    <p:extLst>
      <p:ext uri="{BB962C8B-B14F-4D97-AF65-F5344CB8AC3E}">
        <p14:creationId xmlns:p14="http://schemas.microsoft.com/office/powerpoint/2010/main" val="2582904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9B0EAACB-8E2E-46B7-9DDA-7A2C032D25CC}" type="datetimeFigureOut">
              <a:rPr lang="en-US" smtClean="0"/>
              <a:t>1/9/2021</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9D94853-0D28-47D1-B20D-9208567608C3}"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117819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ar-SA"/>
              <a:t>انقر لتحرير نمط عنوان الشكل الرئيسي</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9B0EAACB-8E2E-46B7-9DDA-7A2C032D25CC}" type="datetimeFigureOut">
              <a:rPr lang="en-US" smtClean="0"/>
              <a:t>1/9/2021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9D94853-0D28-47D1-B20D-9208567608C3}" type="slidenum">
              <a:rPr lang="en-US" smtClean="0"/>
              <a:t>‹#›</a:t>
            </a:fld>
            <a:endParaRPr lang="en-US"/>
          </a:p>
        </p:txBody>
      </p:sp>
    </p:spTree>
    <p:extLst>
      <p:ext uri="{BB962C8B-B14F-4D97-AF65-F5344CB8AC3E}">
        <p14:creationId xmlns:p14="http://schemas.microsoft.com/office/powerpoint/2010/main" val="20498552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9B0EAACB-8E2E-46B7-9DDA-7A2C032D25CC}" type="datetimeFigureOut">
              <a:rPr lang="en-US" smtClean="0"/>
              <a:t>1/9/2021</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9D94853-0D28-47D1-B20D-9208567608C3}"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43166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ar-SA"/>
              <a:t>انقر لتحرير نمط عنوان الشكل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9B0EAACB-8E2E-46B7-9DDA-7A2C032D25CC}" type="datetimeFigureOut">
              <a:rPr lang="en-US" smtClean="0"/>
              <a:t>1/9/2021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9D94853-0D28-47D1-B20D-9208567608C3}" type="slidenum">
              <a:rPr lang="en-US" smtClean="0"/>
              <a:t>‹#›</a:t>
            </a:fld>
            <a:endParaRPr lang="en-US"/>
          </a:p>
        </p:txBody>
      </p:sp>
    </p:spTree>
    <p:extLst>
      <p:ext uri="{BB962C8B-B14F-4D97-AF65-F5344CB8AC3E}">
        <p14:creationId xmlns:p14="http://schemas.microsoft.com/office/powerpoint/2010/main" val="38641561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9B0EAACB-8E2E-46B7-9DDA-7A2C032D25CC}" type="datetimeFigureOut">
              <a:rPr lang="en-US" smtClean="0"/>
              <a:t>1/9/2021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9D94853-0D28-47D1-B20D-9208567608C3}" type="slidenum">
              <a:rPr lang="en-US" smtClean="0"/>
              <a:t>‹#›</a:t>
            </a:fld>
            <a:endParaRPr lang="en-US"/>
          </a:p>
        </p:txBody>
      </p:sp>
    </p:spTree>
    <p:extLst>
      <p:ext uri="{BB962C8B-B14F-4D97-AF65-F5344CB8AC3E}">
        <p14:creationId xmlns:p14="http://schemas.microsoft.com/office/powerpoint/2010/main" val="38843544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9B0EAACB-8E2E-46B7-9DDA-7A2C032D25CC}" type="datetimeFigureOut">
              <a:rPr lang="en-US" smtClean="0"/>
              <a:t>1/9/2021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9D94853-0D28-47D1-B20D-9208567608C3}" type="slidenum">
              <a:rPr lang="en-US" smtClean="0"/>
              <a:t>‹#›</a:t>
            </a:fld>
            <a:endParaRPr lang="en-US"/>
          </a:p>
        </p:txBody>
      </p:sp>
    </p:spTree>
    <p:extLst>
      <p:ext uri="{BB962C8B-B14F-4D97-AF65-F5344CB8AC3E}">
        <p14:creationId xmlns:p14="http://schemas.microsoft.com/office/powerpoint/2010/main" val="1177208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ar-SA"/>
              <a:t>انقر لتحرير نمط عنوان الشكل الرئيسي</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9B0EAACB-8E2E-46B7-9DDA-7A2C032D25CC}" type="datetimeFigureOut">
              <a:rPr lang="en-US" smtClean="0"/>
              <a:t>1/9/2021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9D94853-0D28-47D1-B20D-9208567608C3}" type="slidenum">
              <a:rPr lang="en-US" smtClean="0"/>
              <a:t>‹#›</a:t>
            </a:fld>
            <a:endParaRPr lang="en-US"/>
          </a:p>
        </p:txBody>
      </p:sp>
    </p:spTree>
    <p:extLst>
      <p:ext uri="{BB962C8B-B14F-4D97-AF65-F5344CB8AC3E}">
        <p14:creationId xmlns:p14="http://schemas.microsoft.com/office/powerpoint/2010/main" val="1609223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9B0EAACB-8E2E-46B7-9DDA-7A2C032D25CC}" type="datetimeFigureOut">
              <a:rPr lang="en-US" smtClean="0"/>
              <a:t>1/9/2021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9D94853-0D28-47D1-B20D-9208567608C3}" type="slidenum">
              <a:rPr lang="en-US" smtClean="0"/>
              <a:t>‹#›</a:t>
            </a:fld>
            <a:endParaRPr lang="en-US"/>
          </a:p>
        </p:txBody>
      </p:sp>
    </p:spTree>
    <p:extLst>
      <p:ext uri="{BB962C8B-B14F-4D97-AF65-F5344CB8AC3E}">
        <p14:creationId xmlns:p14="http://schemas.microsoft.com/office/powerpoint/2010/main" val="3107800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9B0EAACB-8E2E-46B7-9DDA-7A2C032D25CC}" type="datetimeFigureOut">
              <a:rPr lang="en-US" smtClean="0"/>
              <a:t>1/9/2021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9D94853-0D28-47D1-B20D-9208567608C3}" type="slidenum">
              <a:rPr lang="en-US" smtClean="0"/>
              <a:t>‹#›</a:t>
            </a:fld>
            <a:endParaRPr lang="en-US"/>
          </a:p>
        </p:txBody>
      </p:sp>
    </p:spTree>
    <p:extLst>
      <p:ext uri="{BB962C8B-B14F-4D97-AF65-F5344CB8AC3E}">
        <p14:creationId xmlns:p14="http://schemas.microsoft.com/office/powerpoint/2010/main" val="2329357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9B0EAACB-8E2E-46B7-9DDA-7A2C032D25CC}" type="datetimeFigureOut">
              <a:rPr lang="en-US" smtClean="0"/>
              <a:t>1/9/2021</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9D94853-0D28-47D1-B20D-9208567608C3}" type="slidenum">
              <a:rPr lang="en-US" smtClean="0"/>
              <a:t>‹#›</a:t>
            </a:fld>
            <a:endParaRPr lang="en-US"/>
          </a:p>
        </p:txBody>
      </p:sp>
    </p:spTree>
    <p:extLst>
      <p:ext uri="{BB962C8B-B14F-4D97-AF65-F5344CB8AC3E}">
        <p14:creationId xmlns:p14="http://schemas.microsoft.com/office/powerpoint/2010/main" val="2736986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fld id="{9B0EAACB-8E2E-46B7-9DDA-7A2C032D25CC}" type="datetimeFigureOut">
              <a:rPr lang="en-US" smtClean="0"/>
              <a:t>1/9/2021</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9D94853-0D28-47D1-B20D-9208567608C3}" type="slidenum">
              <a:rPr lang="en-US" smtClean="0"/>
              <a:t>‹#›</a:t>
            </a:fld>
            <a:endParaRPr lang="en-US"/>
          </a:p>
        </p:txBody>
      </p:sp>
    </p:spTree>
    <p:extLst>
      <p:ext uri="{BB962C8B-B14F-4D97-AF65-F5344CB8AC3E}">
        <p14:creationId xmlns:p14="http://schemas.microsoft.com/office/powerpoint/2010/main" val="1272247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0EAACB-8E2E-46B7-9DDA-7A2C032D25CC}" type="datetimeFigureOut">
              <a:rPr lang="en-US" smtClean="0"/>
              <a:t>1/9/2021</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9D94853-0D28-47D1-B20D-9208567608C3}" type="slidenum">
              <a:rPr lang="en-US" smtClean="0"/>
              <a:t>‹#›</a:t>
            </a:fld>
            <a:endParaRPr lang="en-US"/>
          </a:p>
        </p:txBody>
      </p:sp>
    </p:spTree>
    <p:extLst>
      <p:ext uri="{BB962C8B-B14F-4D97-AF65-F5344CB8AC3E}">
        <p14:creationId xmlns:p14="http://schemas.microsoft.com/office/powerpoint/2010/main" val="1417655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9B0EAACB-8E2E-46B7-9DDA-7A2C032D25CC}" type="datetimeFigureOut">
              <a:rPr lang="en-US" smtClean="0"/>
              <a:t>1/9/2021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9D94853-0D28-47D1-B20D-9208567608C3}" type="slidenum">
              <a:rPr lang="en-US" smtClean="0"/>
              <a:t>‹#›</a:t>
            </a:fld>
            <a:endParaRPr lang="en-US"/>
          </a:p>
        </p:txBody>
      </p:sp>
    </p:spTree>
    <p:extLst>
      <p:ext uri="{BB962C8B-B14F-4D97-AF65-F5344CB8AC3E}">
        <p14:creationId xmlns:p14="http://schemas.microsoft.com/office/powerpoint/2010/main" val="1037393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9B0EAACB-8E2E-46B7-9DDA-7A2C032D25CC}" type="datetimeFigureOut">
              <a:rPr lang="en-US" smtClean="0"/>
              <a:t>1/9/2021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9D94853-0D28-47D1-B20D-9208567608C3}" type="slidenum">
              <a:rPr lang="en-US" smtClean="0"/>
              <a:t>‹#›</a:t>
            </a:fld>
            <a:endParaRPr lang="en-US"/>
          </a:p>
        </p:txBody>
      </p:sp>
    </p:spTree>
    <p:extLst>
      <p:ext uri="{BB962C8B-B14F-4D97-AF65-F5344CB8AC3E}">
        <p14:creationId xmlns:p14="http://schemas.microsoft.com/office/powerpoint/2010/main" val="1275791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B0EAACB-8E2E-46B7-9DDA-7A2C032D25CC}" type="datetimeFigureOut">
              <a:rPr lang="en-US" smtClean="0"/>
              <a:t>1/9/2021</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9D94853-0D28-47D1-B20D-9208567608C3}" type="slidenum">
              <a:rPr lang="en-US" smtClean="0"/>
              <a:t>‹#›</a:t>
            </a:fld>
            <a:endParaRPr lang="en-US"/>
          </a:p>
        </p:txBody>
      </p:sp>
    </p:spTree>
    <p:extLst>
      <p:ext uri="{BB962C8B-B14F-4D97-AF65-F5344CB8AC3E}">
        <p14:creationId xmlns:p14="http://schemas.microsoft.com/office/powerpoint/2010/main" val="3824642089"/>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 id="2147483773" r:id="rId12"/>
    <p:sldLayoutId id="2147483774" r:id="rId13"/>
    <p:sldLayoutId id="2147483775" r:id="rId14"/>
    <p:sldLayoutId id="2147483776" r:id="rId15"/>
    <p:sldLayoutId id="214748377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AF99B0F8-FBBE-4870-A439-7F31050FA3DF}"/>
              </a:ext>
            </a:extLst>
          </p:cNvPr>
          <p:cNvSpPr>
            <a:spLocks noGrp="1"/>
          </p:cNvSpPr>
          <p:nvPr>
            <p:ph type="title"/>
          </p:nvPr>
        </p:nvSpPr>
        <p:spPr/>
        <p:txBody>
          <a:bodyPr/>
          <a:lstStyle/>
          <a:p>
            <a:r>
              <a:rPr lang="ar-EG" dirty="0" smtClean="0"/>
              <a:t>مفهوم البحث العلمي</a:t>
            </a:r>
            <a:endParaRPr lang="en-US" dirty="0"/>
          </a:p>
        </p:txBody>
      </p:sp>
      <p:sp>
        <p:nvSpPr>
          <p:cNvPr id="3" name="عنصر نائب للمحتوى 2">
            <a:extLst>
              <a:ext uri="{FF2B5EF4-FFF2-40B4-BE49-F238E27FC236}">
                <a16:creationId xmlns:a16="http://schemas.microsoft.com/office/drawing/2014/main" xmlns="" id="{F64AEFFA-2817-459E-A39E-6204A102D6C4}"/>
              </a:ext>
            </a:extLst>
          </p:cNvPr>
          <p:cNvSpPr>
            <a:spLocks noGrp="1"/>
          </p:cNvSpPr>
          <p:nvPr>
            <p:ph idx="1"/>
          </p:nvPr>
        </p:nvSpPr>
        <p:spPr>
          <a:xfrm>
            <a:off x="2589212" y="1491175"/>
            <a:ext cx="8915400" cy="4420047"/>
          </a:xfrm>
        </p:spPr>
        <p:txBody>
          <a:bodyPr>
            <a:normAutofit/>
          </a:bodyPr>
          <a:lstStyle/>
          <a:p>
            <a:pPr lvl="0" algn="r" rtl="1"/>
            <a:r>
              <a:rPr lang="ar-EG" sz="2800" dirty="0" smtClean="0"/>
              <a:t>عملية </a:t>
            </a:r>
            <a:r>
              <a:rPr lang="ar-EG" sz="2800" dirty="0"/>
              <a:t>دراسة مستمرة للتعرف على المشكلة ووضع الحلول اللازمة لها واستخدام هذه الحلول في التعامل الواقعي لاختبار صلاحيتها ومن ثم تعميمها بشكل قواعد تصلح للاستعمال والتطبيق.</a:t>
            </a:r>
            <a:endParaRPr lang="en-US" sz="2800" dirty="0"/>
          </a:p>
          <a:p>
            <a:pPr lvl="0" algn="r" rtl="1"/>
            <a:r>
              <a:rPr lang="ar-EG" sz="2800" dirty="0"/>
              <a:t>أسلوب حل المشكلات عن طريق المنهج العلمي.</a:t>
            </a:r>
            <a:endParaRPr lang="en-US" sz="2800" dirty="0"/>
          </a:p>
          <a:p>
            <a:pPr lvl="0" algn="r" rtl="1"/>
            <a:r>
              <a:rPr lang="ar-EG" sz="2800" dirty="0"/>
              <a:t>دراسة دقيقة لموضوع وفق مناهج علمية لتحقيق أهداف محدده بواسطة الباحث.</a:t>
            </a:r>
            <a:endParaRPr lang="en-US" sz="2800" dirty="0"/>
          </a:p>
          <a:p>
            <a:pPr algn="r" rtl="1"/>
            <a:endParaRPr lang="en-US" sz="2800" dirty="0"/>
          </a:p>
        </p:txBody>
      </p:sp>
      <p:sp>
        <p:nvSpPr>
          <p:cNvPr id="4" name="مستطيل 3">
            <a:extLst>
              <a:ext uri="{FF2B5EF4-FFF2-40B4-BE49-F238E27FC236}">
                <a16:creationId xmlns:a16="http://schemas.microsoft.com/office/drawing/2014/main" xmlns="" id="{43BA2EFA-D7DD-4420-A943-6BCC5A70E1DA}"/>
              </a:ext>
            </a:extLst>
          </p:cNvPr>
          <p:cNvSpPr/>
          <p:nvPr/>
        </p:nvSpPr>
        <p:spPr>
          <a:xfrm>
            <a:off x="6003635" y="3192397"/>
            <a:ext cx="184730" cy="458074"/>
          </a:xfrm>
          <a:prstGeom prst="rect">
            <a:avLst/>
          </a:prstGeom>
        </p:spPr>
        <p:txBody>
          <a:bodyPr wrap="none">
            <a:spAutoFit/>
          </a:bodyPr>
          <a:lstStyle/>
          <a:p>
            <a:pPr algn="justLow" rtl="1">
              <a:lnSpc>
                <a:spcPct val="150000"/>
              </a:lnSpc>
            </a:pPr>
            <a:endParaRPr lang="en-US" dirty="0">
              <a:latin typeface="Times New Roman" panose="02020603050405020304" pitchFamily="18" charset="0"/>
              <a:ea typeface="Times New Roman" panose="02020603050405020304" pitchFamily="18" charset="0"/>
              <a:cs typeface="Simplified Arabic" panose="02020603050405020304" pitchFamily="18" charset="-78"/>
            </a:endParaRPr>
          </a:p>
        </p:txBody>
      </p:sp>
    </p:spTree>
    <p:extLst>
      <p:ext uri="{BB962C8B-B14F-4D97-AF65-F5344CB8AC3E}">
        <p14:creationId xmlns:p14="http://schemas.microsoft.com/office/powerpoint/2010/main" val="2400876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1859340"/>
            <a:ext cx="8035636" cy="4154984"/>
          </a:xfrm>
          <a:prstGeom prst="rect">
            <a:avLst/>
          </a:prstGeom>
        </p:spPr>
        <p:txBody>
          <a:bodyPr wrap="square">
            <a:spAutoFit/>
          </a:bodyPr>
          <a:lstStyle/>
          <a:p>
            <a:pPr algn="r" rtl="1"/>
            <a:r>
              <a:rPr lang="ar-EG" sz="2400" b="1" dirty="0"/>
              <a:t>منهج دراسة الحالة:</a:t>
            </a:r>
            <a:endParaRPr lang="en-US" sz="2400" dirty="0"/>
          </a:p>
          <a:p>
            <a:pPr algn="r" rtl="1"/>
            <a:r>
              <a:rPr lang="ar-EG" sz="2400" dirty="0"/>
              <a:t>	دراسة الحالة هي وصف وتحليل مفصل لواحد أو عدد قليل من الأفراد أو المؤسسات أو المواقع، ومنهج دراسة الحالة هو بحث متعمق لكيان محدد أو متفرد قد يكون موضوع أو مؤسسة، فمنهج دراسة الحالة هي طريقة محددة من الطرق البحث، يهتم بجمع البيانات بشكل متعمق أن تخضع المؤسسات مثل المكتبات ومراكز المعلومات أو المستفيدون أو المكتبيون المنهج دراسة الحالة، ويستخدم هذا المنهج لدراسة ظاهرة بعمق ثم الخروج بموضوع يسمح بإجراء دراسات مسحية أو ميدانية، ومن عيوبه أنه يحتاج إلى وقت طويل وجهد من الباحث ولا يمكن تعميم النتائج ولا يمكن معه الخروج بنظرية أو قانون</a:t>
            </a:r>
            <a:r>
              <a:rPr lang="ar-EG" dirty="0"/>
              <a:t>. </a:t>
            </a:r>
            <a:endParaRPr lang="en-US" dirty="0"/>
          </a:p>
        </p:txBody>
      </p:sp>
    </p:spTree>
    <p:extLst>
      <p:ext uri="{BB962C8B-B14F-4D97-AF65-F5344CB8AC3E}">
        <p14:creationId xmlns:p14="http://schemas.microsoft.com/office/powerpoint/2010/main" val="1129765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828836"/>
            <a:ext cx="9047018" cy="1569660"/>
          </a:xfrm>
          <a:prstGeom prst="rect">
            <a:avLst/>
          </a:prstGeom>
        </p:spPr>
        <p:txBody>
          <a:bodyPr wrap="square">
            <a:spAutoFit/>
          </a:bodyPr>
          <a:lstStyle/>
          <a:p>
            <a:pPr algn="r"/>
            <a:r>
              <a:rPr lang="ar-EG" sz="2400" dirty="0"/>
              <a:t>المنهج الميداني: </a:t>
            </a:r>
            <a:endParaRPr lang="ar-EG" sz="2400" dirty="0" smtClean="0"/>
          </a:p>
          <a:p>
            <a:r>
              <a:rPr lang="ar-EG" sz="2400" dirty="0" smtClean="0"/>
              <a:t>هو </a:t>
            </a:r>
            <a:r>
              <a:rPr lang="ar-EG" sz="2400" dirty="0"/>
              <a:t>دراسة ظاهرة في الوقت الراهن من حيث طبيعتها ودرجة وجودها وعلاقتها الداخلية والخارجية بغيرها من الظواهر بغية تفسير أو تشخيص وضعها وتحديد الأسباب الكامنة وراءها </a:t>
            </a:r>
            <a:endParaRPr lang="en-US" sz="2400" dirty="0"/>
          </a:p>
        </p:txBody>
      </p:sp>
    </p:spTree>
    <p:extLst>
      <p:ext uri="{BB962C8B-B14F-4D97-AF65-F5344CB8AC3E}">
        <p14:creationId xmlns:p14="http://schemas.microsoft.com/office/powerpoint/2010/main" val="15801960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xmlns="" id="{4F7351B6-425E-4426-9CAA-ECBE90E022AD}"/>
              </a:ext>
            </a:extLst>
          </p:cNvPr>
          <p:cNvSpPr/>
          <p:nvPr/>
        </p:nvSpPr>
        <p:spPr>
          <a:xfrm>
            <a:off x="1814733" y="1720840"/>
            <a:ext cx="10114670" cy="3416320"/>
          </a:xfrm>
          <a:prstGeom prst="rect">
            <a:avLst/>
          </a:prstGeom>
        </p:spPr>
        <p:txBody>
          <a:bodyPr wrap="square">
            <a:spAutoFit/>
          </a:bodyPr>
          <a:lstStyle/>
          <a:p>
            <a:pPr algn="r" rtl="1"/>
            <a:r>
              <a:rPr lang="ar-EG" sz="2400" b="1" dirty="0"/>
              <a:t>خصائص البحث العلمي:</a:t>
            </a:r>
            <a:endParaRPr lang="en-US" sz="2400" b="1" dirty="0"/>
          </a:p>
          <a:p>
            <a:pPr lvl="0" algn="r" rtl="1"/>
            <a:r>
              <a:rPr lang="ar-EG" sz="2400" dirty="0"/>
              <a:t>عملية منظمة للسعي وراء الحقيقة أو ايجاد حلول لحاجة علمية أو اجتماعية أو عملية، عبر تبني منهج منظم مدروس هو أسلوب البحث العلمي.</a:t>
            </a:r>
            <a:endParaRPr lang="en-US" sz="2400" dirty="0"/>
          </a:p>
          <a:p>
            <a:pPr lvl="0" algn="r" rtl="1"/>
            <a:r>
              <a:rPr lang="ar-EG" sz="2400" dirty="0"/>
              <a:t>عملية منطقية: يأخذ الباحث على عائقه التقدم في حل المشكلة بحقائق وخطوات متتابعة متناغمة عبر منهج استقرائي واستنتاجي.</a:t>
            </a:r>
            <a:endParaRPr lang="en-US" sz="2400" dirty="0"/>
          </a:p>
          <a:p>
            <a:pPr lvl="0" algn="r" rtl="1"/>
            <a:r>
              <a:rPr lang="ar-EG" sz="2400" dirty="0"/>
              <a:t>عملية واقعية تجريبية لأن البحث العلمي ينبع من الواقع وينتهي به من حيث ملاحظاته وعمليات تنفيذه وتطبيق نتائجه.</a:t>
            </a:r>
            <a:endParaRPr lang="en-US" sz="2400" dirty="0"/>
          </a:p>
          <a:p>
            <a:pPr lvl="0" algn="r" rtl="1"/>
            <a:r>
              <a:rPr lang="ar-EG" sz="2400" dirty="0"/>
              <a:t>عملية موجهة لتحديث أو تعديل أو إثراء المعرفة الإنسانية.</a:t>
            </a:r>
            <a:endParaRPr lang="en-US" sz="2400" dirty="0"/>
          </a:p>
          <a:p>
            <a:pPr algn="r" rtl="1"/>
            <a:r>
              <a:rPr lang="ar-EG" sz="2400" dirty="0"/>
              <a:t>كذلك أحد خصائص البحث العلمي </a:t>
            </a:r>
            <a:r>
              <a:rPr lang="ar-EG" sz="2400" dirty="0" smtClean="0"/>
              <a:t>الموضوعية</a:t>
            </a:r>
            <a:endParaRPr lang="en-US" sz="2400" dirty="0"/>
          </a:p>
        </p:txBody>
      </p:sp>
    </p:spTree>
    <p:extLst>
      <p:ext uri="{BB962C8B-B14F-4D97-AF65-F5344CB8AC3E}">
        <p14:creationId xmlns:p14="http://schemas.microsoft.com/office/powerpoint/2010/main" val="2440799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7999" y="1166843"/>
            <a:ext cx="8423565" cy="3785652"/>
          </a:xfrm>
          <a:prstGeom prst="rect">
            <a:avLst/>
          </a:prstGeom>
        </p:spPr>
        <p:txBody>
          <a:bodyPr wrap="square">
            <a:spAutoFit/>
          </a:bodyPr>
          <a:lstStyle/>
          <a:p>
            <a:pPr algn="r" rtl="1"/>
            <a:r>
              <a:rPr lang="ar-EG" sz="2000" dirty="0"/>
              <a:t>والبحث العلمي في علم المكتبات والمعلومات يهدف الى تحقيق</a:t>
            </a:r>
            <a:r>
              <a:rPr lang="en-US" sz="2000" dirty="0"/>
              <a:t>:</a:t>
            </a:r>
          </a:p>
          <a:p>
            <a:pPr algn="r" rtl="1"/>
            <a:r>
              <a:rPr lang="ar-EG" sz="2000" dirty="0"/>
              <a:t>1</a:t>
            </a:r>
            <a:r>
              <a:rPr lang="en-US" sz="2000" dirty="0"/>
              <a:t>-</a:t>
            </a:r>
            <a:r>
              <a:rPr lang="ar-EG" sz="2000" dirty="0"/>
              <a:t>التأريخ لنشأة وتطور مرافق المعلومات واوعيتها ، وما يرتبط بها من أنشطة وخدمات عبر عصور مختلفة</a:t>
            </a:r>
            <a:r>
              <a:rPr lang="en-US" sz="2000" dirty="0"/>
              <a:t>.</a:t>
            </a:r>
          </a:p>
          <a:p>
            <a:pPr algn="r" rtl="1"/>
            <a:r>
              <a:rPr lang="ar-EG" sz="2000" dirty="0"/>
              <a:t>2</a:t>
            </a:r>
            <a:r>
              <a:rPr lang="en-US" sz="2000" dirty="0"/>
              <a:t>-</a:t>
            </a:r>
            <a:r>
              <a:rPr lang="ar-EG" sz="2000" dirty="0"/>
              <a:t>إثراء المعرفة والمساعدة في توسيع القواعد النظرية في علم المكتبات والمعلومات</a:t>
            </a:r>
            <a:r>
              <a:rPr lang="en-US" sz="2000" dirty="0"/>
              <a:t>.</a:t>
            </a:r>
          </a:p>
          <a:p>
            <a:pPr algn="r" rtl="1"/>
            <a:r>
              <a:rPr lang="ar-EG" sz="2000" dirty="0"/>
              <a:t>3</a:t>
            </a:r>
            <a:r>
              <a:rPr lang="en-US" sz="2000" dirty="0"/>
              <a:t>-</a:t>
            </a:r>
            <a:r>
              <a:rPr lang="ar-EG" sz="2000" dirty="0"/>
              <a:t>تقديم البيانات والمعلومات اللازمة لدعم القرارات المتصلة بالعمليات اليومية في المكتبة أو مركز معلومات</a:t>
            </a:r>
            <a:endParaRPr lang="en-US" sz="2000" dirty="0"/>
          </a:p>
          <a:p>
            <a:pPr algn="r" rtl="1"/>
            <a:r>
              <a:rPr lang="ar-EG" sz="2000" dirty="0"/>
              <a:t>4</a:t>
            </a:r>
            <a:r>
              <a:rPr lang="en-US" sz="2000" dirty="0"/>
              <a:t>-</a:t>
            </a:r>
            <a:r>
              <a:rPr lang="ar-EG" sz="2000" dirty="0"/>
              <a:t>تقديم المقترحات والحلول لما يواجه مرافق المعلومات المختلفة من مشكلات</a:t>
            </a:r>
            <a:r>
              <a:rPr lang="en-US" sz="2000" dirty="0"/>
              <a:t>.</a:t>
            </a:r>
          </a:p>
          <a:p>
            <a:pPr algn="r" rtl="1"/>
            <a:r>
              <a:rPr lang="ar-EG" sz="2000" dirty="0"/>
              <a:t>5</a:t>
            </a:r>
            <a:r>
              <a:rPr lang="en-US" sz="2000" dirty="0"/>
              <a:t>-</a:t>
            </a:r>
            <a:r>
              <a:rPr lang="ar-EG" sz="2000" dirty="0"/>
              <a:t>الارشاد في تصميم نظم المعلومات</a:t>
            </a:r>
            <a:r>
              <a:rPr lang="en-US" sz="2000" dirty="0"/>
              <a:t>.</a:t>
            </a:r>
          </a:p>
          <a:p>
            <a:pPr algn="r" rtl="1"/>
            <a:r>
              <a:rPr lang="ar-EG" sz="2000" dirty="0"/>
              <a:t>6</a:t>
            </a:r>
            <a:r>
              <a:rPr lang="en-US" sz="2000" dirty="0"/>
              <a:t>- </a:t>
            </a:r>
            <a:r>
              <a:rPr lang="ar-EG" sz="2000" dirty="0"/>
              <a:t>بناء نماذج تفسر أوجه بث المعلومات واستخدامها وسلوك المستفيدين نحوها</a:t>
            </a:r>
            <a:r>
              <a:rPr lang="en-US" sz="2000" dirty="0"/>
              <a:t>.</a:t>
            </a:r>
          </a:p>
          <a:p>
            <a:pPr algn="r" rtl="1"/>
            <a:r>
              <a:rPr lang="ar-EG" sz="2000" dirty="0"/>
              <a:t>7-التعرف على خصائص وسمات الإنتاج الفكري في مجال ما من مجالات المعرفة البشرية</a:t>
            </a:r>
            <a:r>
              <a:rPr lang="ar-EG" sz="2000" dirty="0" smtClean="0"/>
              <a:t>.</a:t>
            </a:r>
            <a:endParaRPr lang="en-US" sz="2000" dirty="0"/>
          </a:p>
        </p:txBody>
      </p:sp>
    </p:spTree>
    <p:extLst>
      <p:ext uri="{BB962C8B-B14F-4D97-AF65-F5344CB8AC3E}">
        <p14:creationId xmlns:p14="http://schemas.microsoft.com/office/powerpoint/2010/main" val="4135828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xmlns="" id="{EA160A34-E595-4E56-9C7D-BE9CF48DBD68}"/>
              </a:ext>
            </a:extLst>
          </p:cNvPr>
          <p:cNvSpPr/>
          <p:nvPr/>
        </p:nvSpPr>
        <p:spPr>
          <a:xfrm>
            <a:off x="1026943" y="-41627"/>
            <a:ext cx="10916528" cy="7263527"/>
          </a:xfrm>
          <a:prstGeom prst="rect">
            <a:avLst/>
          </a:prstGeom>
        </p:spPr>
        <p:txBody>
          <a:bodyPr wrap="square">
            <a:spAutoFit/>
          </a:bodyPr>
          <a:lstStyle/>
          <a:p>
            <a:pPr algn="r" rtl="1"/>
            <a:r>
              <a:rPr lang="ar-EG" sz="2800" dirty="0"/>
              <a:t>يمكن تصنيف البحوث وفقا لموضوع البحث كالاتي:</a:t>
            </a:r>
            <a:endParaRPr lang="en-US" sz="2800" dirty="0"/>
          </a:p>
          <a:p>
            <a:pPr algn="r" rtl="1"/>
            <a:r>
              <a:rPr lang="ar-EG" sz="2800" dirty="0"/>
              <a:t>1-مرافق المعلومات وتتجه البحوث في هذه الفئة الى بحث ممارسة العمل في هذه المرافق على اختلاف أنواعها ومستوياتها، بدءا من التنظيم والإدارة ، مرورا ببناء وتنمية المقتنيات والتجهيز الفني، وانتهاءا بخدمات المعلومات، وقد يتسع البحث ليشمل تقييم أدوات العمل كما يمكن أن يضيق لينحصر في أحد الأنشطة فقط.</a:t>
            </a:r>
            <a:endParaRPr lang="en-US" sz="2800" dirty="0"/>
          </a:p>
          <a:p>
            <a:pPr algn="r" rtl="1"/>
            <a:r>
              <a:rPr lang="ar-EG" sz="2800" dirty="0"/>
              <a:t>2-أوعية المعلومات: ويتجه البحث في هذه الفئة لتناول فئات اوعية المعلومات المختلفة وتقسيمها وتحليلها في أحدى مجالات المعرفة.</a:t>
            </a:r>
            <a:endParaRPr lang="en-US" sz="2800" dirty="0"/>
          </a:p>
          <a:p>
            <a:pPr algn="r" rtl="1"/>
            <a:r>
              <a:rPr lang="ar-EG" sz="2800" dirty="0"/>
              <a:t>3-الشخصيات المؤثرة وتتجه الدراسة في هذه الفئة لتناول سير المبرزين في المجال، وذلك بتناول جوانب إسهامهم في المجال وتحليل انتاجهم الفكري.</a:t>
            </a:r>
            <a:endParaRPr lang="en-US" sz="2800" dirty="0"/>
          </a:p>
          <a:p>
            <a:pPr algn="r" rtl="1"/>
            <a:r>
              <a:rPr lang="ar-EG" sz="2800" dirty="0"/>
              <a:t>4-سلوك المستفيدين:وتتجه الدراسة لتناول أنماط الطلب على المعلومات واحتياجاته واتجاهاته، كما تتناول اتجاهات المستفيدين نحو خدمات المعلومات المقدمة اليهم.</a:t>
            </a:r>
            <a:endParaRPr lang="en-US" sz="2800" dirty="0"/>
          </a:p>
          <a:p>
            <a:pPr algn="r" rtl="1"/>
            <a:r>
              <a:rPr lang="ar-EG" sz="2800" dirty="0"/>
              <a:t>5-الإطار العام لعلم المكتبات والمعلومات وتتجه الدراسة في هذه الفئة نحو نظريات العلم وفلسفته ومشكلاته وارتباطاته الموضوعيه.</a:t>
            </a:r>
            <a:endParaRPr lang="en-US" sz="2800" dirty="0"/>
          </a:p>
          <a:p>
            <a:pPr algn="r"/>
            <a:r>
              <a:rPr lang="ar-EG" dirty="0"/>
              <a:t> </a:t>
            </a:r>
            <a:endParaRPr lang="en-US" dirty="0"/>
          </a:p>
        </p:txBody>
      </p:sp>
    </p:spTree>
    <p:extLst>
      <p:ext uri="{BB962C8B-B14F-4D97-AF65-F5344CB8AC3E}">
        <p14:creationId xmlns:p14="http://schemas.microsoft.com/office/powerpoint/2010/main" val="423801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328738" y="528638"/>
            <a:ext cx="10015537" cy="5539978"/>
          </a:xfrm>
          <a:prstGeom prst="rect">
            <a:avLst/>
          </a:prstGeom>
        </p:spPr>
        <p:txBody>
          <a:bodyPr wrap="square">
            <a:spAutoFit/>
          </a:bodyPr>
          <a:lstStyle/>
          <a:p>
            <a:pPr algn="r" rtl="1"/>
            <a:r>
              <a:rPr lang="ar-EG" sz="2400" b="1" dirty="0"/>
              <a:t>الباحث العلمي</a:t>
            </a:r>
            <a:r>
              <a:rPr lang="ar-EG" sz="2400" b="1" dirty="0" smtClean="0"/>
              <a:t>:</a:t>
            </a:r>
          </a:p>
          <a:p>
            <a:pPr algn="r" rtl="1"/>
            <a:r>
              <a:rPr lang="ar-EG" sz="2400" dirty="0"/>
              <a:t>والباحث العلمي حتى يكون ناجحًا يجب أن يمتلك الثقافة الكافية، والشغف الكافي من أجل تحصيل أكبر قدر من الثقافة، وأن يمتلك الصبر.</a:t>
            </a:r>
            <a:endParaRPr lang="en-US" sz="2400" dirty="0"/>
          </a:p>
          <a:p>
            <a:pPr algn="r" rtl="1"/>
            <a:r>
              <a:rPr lang="ar-EG" sz="2400" dirty="0"/>
              <a:t>ويمكن توضيح صفات الباحث الجيد في الآتي:</a:t>
            </a:r>
            <a:endParaRPr lang="en-US" sz="2400" dirty="0"/>
          </a:p>
          <a:p>
            <a:pPr lvl="0" algn="r" rtl="1"/>
            <a:r>
              <a:rPr lang="ar-EG" sz="2400" dirty="0"/>
              <a:t>التأهيل العلمي المسبق في مجال البحث، والتزود من المعرفة بقدر كاف.</a:t>
            </a:r>
            <a:endParaRPr lang="en-US" sz="2400" dirty="0"/>
          </a:p>
          <a:p>
            <a:pPr lvl="0" algn="r" rtl="1"/>
            <a:r>
              <a:rPr lang="ar-EG" sz="2400" dirty="0"/>
              <a:t>الابتكار والقدرة على الخروج بالجديد.</a:t>
            </a:r>
            <a:endParaRPr lang="en-US" sz="2400" dirty="0"/>
          </a:p>
          <a:p>
            <a:pPr lvl="0" algn="r" rtl="1"/>
            <a:r>
              <a:rPr lang="ar-EG" sz="2400" dirty="0"/>
              <a:t>أن يكون لديه القدرة والمهارات البحثية اللازمة لجمع المعلومات.</a:t>
            </a:r>
            <a:endParaRPr lang="en-US" sz="2400" dirty="0"/>
          </a:p>
          <a:p>
            <a:pPr lvl="0" algn="r" rtl="1"/>
            <a:r>
              <a:rPr lang="ar-EG" sz="2400" dirty="0"/>
              <a:t>أن يكون لديه المرونة الفكرية التي تحمله على تقدير أعمال الأخرين.</a:t>
            </a:r>
            <a:endParaRPr lang="en-US" sz="2400" dirty="0"/>
          </a:p>
          <a:p>
            <a:pPr lvl="0" algn="r" rtl="1"/>
            <a:r>
              <a:rPr lang="ar-EG" sz="2400" dirty="0"/>
              <a:t>أن يكون لديه القدرة على تنظيم المعلومات التي يريد نقلها إلى القارئ.</a:t>
            </a:r>
            <a:endParaRPr lang="en-US" sz="2400" dirty="0"/>
          </a:p>
          <a:p>
            <a:pPr lvl="0" algn="r" rtl="1"/>
            <a:r>
              <a:rPr lang="ar-EG" sz="2400" dirty="0"/>
              <a:t>الأمانة العلمية المتمثلة في نسبة الأفكار والنصوص إلى أصحابها.</a:t>
            </a:r>
            <a:endParaRPr lang="en-US" sz="2400" dirty="0"/>
          </a:p>
          <a:p>
            <a:pPr lvl="0" algn="r" rtl="1"/>
            <a:r>
              <a:rPr lang="ar-EG" sz="2400" dirty="0"/>
              <a:t>الصبر على  مشكلات البحث ومتاعبه.</a:t>
            </a:r>
            <a:endParaRPr lang="en-US" sz="2400" dirty="0"/>
          </a:p>
          <a:p>
            <a:pPr lvl="0" algn="r" rtl="1"/>
            <a:r>
              <a:rPr lang="ar-EG" sz="2400" dirty="0"/>
              <a:t>الإخلاص للبحث بالمال والجهد والوقت والتفكير.</a:t>
            </a:r>
            <a:endParaRPr lang="en-US" sz="2400" dirty="0"/>
          </a:p>
          <a:p>
            <a:pPr lvl="0" algn="r" rtl="1"/>
            <a:r>
              <a:rPr lang="ar-EG" sz="2400" dirty="0"/>
              <a:t>الذكاء والموهبة.</a:t>
            </a:r>
            <a:endParaRPr lang="en-US" sz="2400" dirty="0"/>
          </a:p>
          <a:p>
            <a:pPr lvl="0" algn="r" rtl="1"/>
            <a:r>
              <a:rPr lang="ar-EG" sz="2400" dirty="0"/>
              <a:t>التواضع العلمي.</a:t>
            </a:r>
            <a:endParaRPr lang="en-US" sz="2400" dirty="0"/>
          </a:p>
          <a:p>
            <a:pPr algn="r" rtl="1"/>
            <a:endParaRPr lang="en-US" dirty="0"/>
          </a:p>
        </p:txBody>
      </p:sp>
    </p:spTree>
    <p:extLst>
      <p:ext uri="{BB962C8B-B14F-4D97-AF65-F5344CB8AC3E}">
        <p14:creationId xmlns:p14="http://schemas.microsoft.com/office/powerpoint/2010/main" val="4246252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02871" y="1263732"/>
            <a:ext cx="8395855" cy="4093428"/>
          </a:xfrm>
          <a:prstGeom prst="rect">
            <a:avLst/>
          </a:prstGeom>
        </p:spPr>
        <p:txBody>
          <a:bodyPr wrap="square">
            <a:spAutoFit/>
          </a:bodyPr>
          <a:lstStyle/>
          <a:p>
            <a:pPr algn="r" rtl="1"/>
            <a:r>
              <a:rPr lang="ar-EG" sz="2000" b="1" dirty="0"/>
              <a:t>خطوات البحث العلمي هي:</a:t>
            </a:r>
            <a:endParaRPr lang="en-US" sz="2000" dirty="0"/>
          </a:p>
          <a:p>
            <a:pPr lvl="0" algn="r" rtl="1"/>
            <a:r>
              <a:rPr lang="ar-EG" sz="2000" dirty="0" smtClean="0"/>
              <a:t>الشعور </a:t>
            </a:r>
            <a:r>
              <a:rPr lang="ar-EG" sz="2000" dirty="0"/>
              <a:t>بالمشكلة وتحديدها.</a:t>
            </a:r>
            <a:endParaRPr lang="en-US" sz="2000" dirty="0"/>
          </a:p>
          <a:p>
            <a:pPr lvl="0" algn="r" rtl="1"/>
            <a:r>
              <a:rPr lang="ar-EG" sz="2000" dirty="0"/>
              <a:t>تحديد أهداف البحث وأهميته.</a:t>
            </a:r>
            <a:endParaRPr lang="en-US" sz="2000" dirty="0"/>
          </a:p>
          <a:p>
            <a:pPr lvl="0" algn="r" rtl="1"/>
            <a:r>
              <a:rPr lang="ar-EG" sz="2000" dirty="0"/>
              <a:t>مراجعة الدراسات السابقة المرتبطة بمشكلة البحث.</a:t>
            </a:r>
            <a:endParaRPr lang="en-US" sz="2000" dirty="0"/>
          </a:p>
          <a:p>
            <a:pPr lvl="0" algn="r" rtl="1"/>
            <a:r>
              <a:rPr lang="ar-EG" sz="2000" dirty="0"/>
              <a:t>صياغة فروض البحث.</a:t>
            </a:r>
            <a:endParaRPr lang="en-US" sz="2000" dirty="0"/>
          </a:p>
          <a:p>
            <a:pPr lvl="0" algn="r" rtl="1"/>
            <a:r>
              <a:rPr lang="ar-EG" sz="2000" dirty="0"/>
              <a:t>تحديد منهجية البحث المناسبة للمشكلة وتحديد مجتمع وعينة الدراسة ووسائل جمع البيانات اللازمة.</a:t>
            </a:r>
            <a:endParaRPr lang="en-US" sz="2000" dirty="0"/>
          </a:p>
          <a:p>
            <a:pPr lvl="0" algn="r" rtl="1"/>
            <a:r>
              <a:rPr lang="ar-EG" sz="2000" dirty="0"/>
              <a:t>جمع البيانات ومعالجتها إحصائيًا بالأسلوب المناسب وعرض البيانات بشكل يجعلها قابلة للفهم والتحليل و استخلاص النتائج.</a:t>
            </a:r>
            <a:endParaRPr lang="en-US" sz="2000" dirty="0"/>
          </a:p>
          <a:p>
            <a:pPr lvl="0" algn="r" rtl="1"/>
            <a:r>
              <a:rPr lang="ar-EG" sz="2000" dirty="0"/>
              <a:t>الخروج بنتائج البحث اعتمادًا على البيانات والمعلومات التي تم جمعها والأدلة الإحصائية التي توافرت للباحث نتيجة التحليل الاحصائي.</a:t>
            </a:r>
            <a:endParaRPr lang="en-US" sz="2000" dirty="0"/>
          </a:p>
          <a:p>
            <a:pPr lvl="0" algn="r" rtl="1"/>
            <a:r>
              <a:rPr lang="ar-EG" sz="2000" dirty="0"/>
              <a:t>وضع التوصيات المناسبة والعملية المعتمدة على نتائج البحث.</a:t>
            </a:r>
            <a:endParaRPr lang="en-US" sz="2000" dirty="0"/>
          </a:p>
          <a:p>
            <a:pPr lvl="0" algn="r" rtl="1"/>
            <a:r>
              <a:rPr lang="ar-EG" sz="2000" dirty="0"/>
              <a:t> إعداد تقرير البحث وكتابته وفقًا لقواعد أصول البحث العلمي</a:t>
            </a:r>
            <a:r>
              <a:rPr lang="ar-EG" dirty="0"/>
              <a:t>.</a:t>
            </a:r>
            <a:endParaRPr lang="en-US" dirty="0"/>
          </a:p>
        </p:txBody>
      </p:sp>
    </p:spTree>
    <p:extLst>
      <p:ext uri="{BB962C8B-B14F-4D97-AF65-F5344CB8AC3E}">
        <p14:creationId xmlns:p14="http://schemas.microsoft.com/office/powerpoint/2010/main" val="2549554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xmlns="" id="{C3D2736B-E908-4C1C-BB00-8AD7D5678113}"/>
              </a:ext>
            </a:extLst>
          </p:cNvPr>
          <p:cNvSpPr/>
          <p:nvPr/>
        </p:nvSpPr>
        <p:spPr>
          <a:xfrm>
            <a:off x="182880" y="2136339"/>
            <a:ext cx="11802794" cy="3046988"/>
          </a:xfrm>
          <a:prstGeom prst="rect">
            <a:avLst/>
          </a:prstGeom>
        </p:spPr>
        <p:txBody>
          <a:bodyPr wrap="square">
            <a:spAutoFit/>
          </a:bodyPr>
          <a:lstStyle/>
          <a:p>
            <a:pPr algn="r" rtl="1"/>
            <a:r>
              <a:rPr lang="ar-EG" sz="2400" dirty="0" smtClean="0"/>
              <a:t>مناهج </a:t>
            </a:r>
            <a:r>
              <a:rPr lang="ar-EG" sz="2400" dirty="0"/>
              <a:t>البحث </a:t>
            </a:r>
            <a:r>
              <a:rPr lang="ar-EG" sz="2400" dirty="0" smtClean="0"/>
              <a:t>العلمي</a:t>
            </a:r>
          </a:p>
          <a:p>
            <a:pPr rtl="1"/>
            <a:r>
              <a:rPr lang="ar-EG" sz="2400" b="1" dirty="0"/>
              <a:t>البحوث التجريبية:</a:t>
            </a:r>
            <a:endParaRPr lang="en-US" sz="2400" dirty="0"/>
          </a:p>
          <a:p>
            <a:pPr rtl="1"/>
            <a:r>
              <a:rPr lang="ar-EG" sz="2400" dirty="0"/>
              <a:t>هي البحوث التي تعتمد على اجراء تجارب على ظاهرة ما، حيث  يهدف إلى إقامة الموقف بما يتضمنه من شروط وظروف محددة، حيث يتم التحكم في بعض المتغيرات كما يتم تحريك  متغيرات أخرى حتى يمكن تبيين تأثير المتغيرات التجريبية المستقلة على المتغيرات التابعة ويتم استخدام القياس القبلي والبعدي حيث يستخدم لقياس واقع الفروض قبل إجراء التجربة وبعد إجراء التجربة.</a:t>
            </a:r>
            <a:endParaRPr lang="en-US" sz="2400" dirty="0"/>
          </a:p>
          <a:p>
            <a:pPr algn="r" rtl="1"/>
            <a:endParaRPr lang="en-US" sz="2400" dirty="0"/>
          </a:p>
        </p:txBody>
      </p:sp>
    </p:spTree>
    <p:extLst>
      <p:ext uri="{BB962C8B-B14F-4D97-AF65-F5344CB8AC3E}">
        <p14:creationId xmlns:p14="http://schemas.microsoft.com/office/powerpoint/2010/main" val="9786935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xmlns="" id="{2796EFA9-3AC7-408F-8B40-6B5FE4F54D9C}"/>
              </a:ext>
            </a:extLst>
          </p:cNvPr>
          <p:cNvSpPr/>
          <p:nvPr/>
        </p:nvSpPr>
        <p:spPr>
          <a:xfrm>
            <a:off x="900332" y="2413338"/>
            <a:ext cx="10691446" cy="3046988"/>
          </a:xfrm>
          <a:prstGeom prst="rect">
            <a:avLst/>
          </a:prstGeom>
        </p:spPr>
        <p:txBody>
          <a:bodyPr wrap="square">
            <a:spAutoFit/>
          </a:bodyPr>
          <a:lstStyle/>
          <a:p>
            <a:pPr rtl="1"/>
            <a:r>
              <a:rPr lang="ar-EG" sz="3200" b="1" dirty="0"/>
              <a:t>المنهج الببليوجرافي الببليومتري:</a:t>
            </a:r>
            <a:endParaRPr lang="en-US" sz="3200" dirty="0"/>
          </a:p>
          <a:p>
            <a:pPr rtl="1"/>
            <a:r>
              <a:rPr lang="ar-EG" sz="3200" dirty="0"/>
              <a:t>	يقوم المنهج الببليوجرافي الببليومتري بالدرجة الأولى على إعداد القوائم التي تحصر وتسجل وتصف الإنتاج الفكري من ناحية ودراسة الاتجاهات العددية والنوعية لهذا الإنتاج الفكري من ناحية ثانية.</a:t>
            </a:r>
            <a:endParaRPr lang="en-US" sz="3200" dirty="0"/>
          </a:p>
          <a:p>
            <a:pPr algn="r"/>
            <a:r>
              <a:rPr lang="ar-EG" sz="3200" dirty="0" smtClean="0"/>
              <a:t>.</a:t>
            </a:r>
            <a:endParaRPr lang="ar-EG" sz="3200" dirty="0"/>
          </a:p>
        </p:txBody>
      </p:sp>
    </p:spTree>
    <p:extLst>
      <p:ext uri="{BB962C8B-B14F-4D97-AF65-F5344CB8AC3E}">
        <p14:creationId xmlns:p14="http://schemas.microsoft.com/office/powerpoint/2010/main" val="2973210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a16="http://schemas.microsoft.com/office/drawing/2014/main" xmlns="" id="{219FC524-47A3-45D8-B8CA-E72B8CAE59B0}"/>
              </a:ext>
            </a:extLst>
          </p:cNvPr>
          <p:cNvSpPr/>
          <p:nvPr/>
        </p:nvSpPr>
        <p:spPr>
          <a:xfrm>
            <a:off x="1083213" y="1397674"/>
            <a:ext cx="10452295" cy="2677656"/>
          </a:xfrm>
          <a:prstGeom prst="rect">
            <a:avLst/>
          </a:prstGeom>
        </p:spPr>
        <p:txBody>
          <a:bodyPr wrap="square">
            <a:spAutoFit/>
          </a:bodyPr>
          <a:lstStyle/>
          <a:p>
            <a:pPr algn="r"/>
            <a:r>
              <a:rPr lang="ar-EG" sz="2400" b="1" dirty="0"/>
              <a:t>البحث</a:t>
            </a:r>
            <a:r>
              <a:rPr lang="ar-EG" sz="2400" dirty="0"/>
              <a:t> </a:t>
            </a:r>
            <a:r>
              <a:rPr lang="ar-EG" sz="2400" b="1" dirty="0"/>
              <a:t>التاريخي</a:t>
            </a:r>
            <a:r>
              <a:rPr lang="ar-EG" sz="2400" dirty="0"/>
              <a:t>: هو تقرير صحة البيانات المتوافرة لحادثة أو عملية أو ظاهرة إنسانية أو طبيعية تمت في الماضي، بواسطة القراءة والتأمل والتحليل والنقد وقد سمى كذلك لا لكونه متخصصًا أو مقتصرًا على مشاكل التاريخ، بل لأن المشكلات التي يدرسها قد حدثت في الماضي ويهدف البحث التاريخي إلى مراجعة ودراسة وتصحيح الحقائق حول حوادث وظاهر الماضي، للاستفادة من دروسها في توجيه الحاضر والمستقبل، أو على أقل تقدير في تطوير صورة متكاملة واضحة للحاضر عن طريق فهمنا الصحيح للماضي</a:t>
            </a:r>
            <a:endParaRPr lang="ar-EG" dirty="0"/>
          </a:p>
        </p:txBody>
      </p:sp>
    </p:spTree>
    <p:extLst>
      <p:ext uri="{BB962C8B-B14F-4D97-AF65-F5344CB8AC3E}">
        <p14:creationId xmlns:p14="http://schemas.microsoft.com/office/powerpoint/2010/main" val="831936352"/>
      </p:ext>
    </p:extLst>
  </p:cSld>
  <p:clrMapOvr>
    <a:masterClrMapping/>
  </p:clrMapOvr>
</p:sld>
</file>

<file path=ppt/theme/theme1.xml><?xml version="1.0" encoding="utf-8"?>
<a:theme xmlns:a="http://schemas.openxmlformats.org/drawingml/2006/main" name="ربطة">
  <a:themeElements>
    <a:clrScheme name="ربطة">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ربطة">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ربطة">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164</TotalTime>
  <Words>783</Words>
  <Application>Microsoft Office PowerPoint</Application>
  <PresentationFormat>Custom</PresentationFormat>
  <Paragraphs>59</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ربطة</vt:lpstr>
      <vt:lpstr>مفهوم البحث العلمي</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mohamed mohamed</dc:creator>
  <cp:lastModifiedBy>mohamed mohamed</cp:lastModifiedBy>
  <cp:revision>21</cp:revision>
  <dcterms:created xsi:type="dcterms:W3CDTF">2020-10-26T07:41:18Z</dcterms:created>
  <dcterms:modified xsi:type="dcterms:W3CDTF">2021-01-09T13:13:40Z</dcterms:modified>
</cp:coreProperties>
</file>